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26" r:id="rId1"/>
  </p:sldMasterIdLst>
  <p:sldIdLst>
    <p:sldId id="256" r:id="rId2"/>
    <p:sldId id="257" r:id="rId3"/>
    <p:sldId id="265" r:id="rId4"/>
    <p:sldId id="266" r:id="rId5"/>
    <p:sldId id="267" r:id="rId6"/>
    <p:sldId id="259" r:id="rId7"/>
    <p:sldId id="261" r:id="rId8"/>
    <p:sldId id="264" r:id="rId9"/>
    <p:sldId id="262" r:id="rId10"/>
    <p:sldId id="263" r:id="rId11"/>
    <p:sldId id="26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Максим" initials="М" lastIdx="1" clrIdx="0">
    <p:extLst>
      <p:ext uri="{19B8F6BF-5375-455C-9EA6-DF929625EA0E}">
        <p15:presenceInfo xmlns:p15="http://schemas.microsoft.com/office/powerpoint/2012/main" userId="Максим"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45" d="100"/>
          <a:sy n="45" d="100"/>
        </p:scale>
        <p:origin x="822"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160EA64-D806-43AC-9DF2-F8C432F32B4C}" type="datetimeFigureOut">
              <a:rPr lang="en-US" smtClean="0"/>
              <a:t>1/24/2017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272585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070A7B3-6521-4DCA-87E5-044747A908C1}" type="datetimeFigureOut">
              <a:rPr lang="en-US" smtClean="0"/>
              <a:t>1/24/2017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42161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160EA64-D806-43AC-9DF2-F8C432F32B4C}" type="datetimeFigureOut">
              <a:rPr lang="en-US" smtClean="0"/>
              <a:t>1/24/2017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023860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AB134690-1557-4C89-A502-4959FE7FAD70}" type="datetimeFigureOut">
              <a:rPr lang="en-US" smtClean="0"/>
              <a:t>1/24/2017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4070059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F7D4976-E339-4826-83B7-FBD03F55ECF8}" type="datetimeFigureOut">
              <a:rPr lang="en-US" smtClean="0"/>
              <a:t>1/24/2017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493121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7" name="Date Placeholder 2"/>
          <p:cNvSpPr>
            <a:spLocks noGrp="1"/>
          </p:cNvSpPr>
          <p:nvPr>
            <p:ph type="dt" sz="half" idx="10"/>
          </p:nvPr>
        </p:nvSpPr>
        <p:spPr/>
        <p:txBody>
          <a:bodyPr/>
          <a:lstStyle/>
          <a:p>
            <a:fld id="{E1037C31-9E7A-4F99-8774-A0E530DE1A42}" type="datetimeFigureOut">
              <a:rPr lang="en-US" smtClean="0"/>
              <a:t>1/24/2017</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02376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278504F-A551-4DE0-9316-4DCD1D8CC752}" type="datetimeFigureOut">
              <a:rPr lang="en-US" smtClean="0"/>
              <a:t>1/24/2017</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721850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7" name="Date Placeholder 4"/>
          <p:cNvSpPr>
            <a:spLocks noGrp="1"/>
          </p:cNvSpPr>
          <p:nvPr>
            <p:ph type="dt" sz="half" idx="10"/>
          </p:nvPr>
        </p:nvSpPr>
        <p:spPr/>
        <p:txBody>
          <a:bodyPr/>
          <a:lstStyle/>
          <a:p>
            <a:fld id="{1160EA64-D806-43AC-9DF2-F8C432F32B4C}" type="datetimeFigureOut">
              <a:rPr lang="en-US" smtClean="0"/>
              <a:t>1/24/2017</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905345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160EA64-D806-43AC-9DF2-F8C432F32B4C}" type="datetimeFigureOut">
              <a:rPr lang="en-US" smtClean="0"/>
              <a:pPr/>
              <a:t>1/24/2017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821847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160EA64-D806-43AC-9DF2-F8C432F32B4C}" type="datetimeFigureOut">
              <a:rPr lang="en-US" smtClean="0"/>
              <a:t>1/24/2017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04541114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1160EA64-D806-43AC-9DF2-F8C432F32B4C}" type="datetimeFigureOut">
              <a:rPr lang="en-US" smtClean="0"/>
              <a:t>1/24/2017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413217820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ru-RU"/>
              <a:t>Образец заголовка</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1160EA64-D806-43AC-9DF2-F8C432F32B4C}" type="datetimeFigureOut">
              <a:rPr lang="en-US" smtClean="0"/>
              <a:t>1/24/2017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413768855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160EA64-D806-43AC-9DF2-F8C432F32B4C}" type="datetimeFigureOut">
              <a:rPr lang="en-US" smtClean="0"/>
              <a:t>1/24/2017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54527091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160EA64-D806-43AC-9DF2-F8C432F32B4C}" type="datetimeFigureOut">
              <a:rPr lang="en-US" smtClean="0"/>
              <a:t>1/24/2017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97933583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160EA64-D806-43AC-9DF2-F8C432F32B4C}" type="datetimeFigureOut">
              <a:rPr lang="en-US" smtClean="0"/>
              <a:t>1/24/2017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15806543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smtClean="0"/>
              <a:t>1/24/2017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5332312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smtClean="0"/>
              <a:t>1/24/2017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4278995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160EA64-D806-43AC-9DF2-F8C432F32B4C}" type="datetimeFigureOut">
              <a:rPr lang="en-US" smtClean="0"/>
              <a:t>1/24/2017</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730563177"/>
      </p:ext>
    </p:extLst>
  </p:cSld>
  <p:clrMap bg1="dk1" tx1="lt1" bg2="dk2" tx2="lt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a:t>Who is who?</a:t>
            </a:r>
            <a:endParaRPr lang="ru-RU" dirty="0"/>
          </a:p>
        </p:txBody>
      </p:sp>
      <p:sp>
        <p:nvSpPr>
          <p:cNvPr id="3" name="Подзаголовок 2"/>
          <p:cNvSpPr>
            <a:spLocks noGrp="1"/>
          </p:cNvSpPr>
          <p:nvPr>
            <p:ph type="subTitle" idx="1"/>
          </p:nvPr>
        </p:nvSpPr>
        <p:spPr>
          <a:xfrm>
            <a:off x="3901142" y="4948892"/>
            <a:ext cx="6801612" cy="1239894"/>
          </a:xfrm>
        </p:spPr>
        <p:txBody>
          <a:bodyPr>
            <a:normAutofit/>
          </a:bodyPr>
          <a:lstStyle/>
          <a:p>
            <a:pPr algn="r"/>
            <a:r>
              <a:rPr lang="ru-RU" sz="2800" dirty="0"/>
              <a:t>Подготовила Мышелова О. А.</a:t>
            </a:r>
          </a:p>
          <a:p>
            <a:pPr algn="r"/>
            <a:r>
              <a:rPr lang="ru-RU" sz="2800" dirty="0"/>
              <a:t>МОАУ «СОШ №25 Г.ОРСКА»</a:t>
            </a:r>
          </a:p>
        </p:txBody>
      </p:sp>
    </p:spTree>
    <p:extLst>
      <p:ext uri="{BB962C8B-B14F-4D97-AF65-F5344CB8AC3E}">
        <p14:creationId xmlns:p14="http://schemas.microsoft.com/office/powerpoint/2010/main" val="56717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1136" y="235822"/>
            <a:ext cx="7729728" cy="1062891"/>
          </a:xfrm>
        </p:spPr>
        <p:txBody>
          <a:bodyPr anchor="t">
            <a:normAutofit fontScale="90000"/>
          </a:bodyPr>
          <a:lstStyle/>
          <a:p>
            <a:pPr algn="ctr"/>
            <a:r>
              <a:rPr lang="en-US" dirty="0">
                <a:latin typeface="Century" panose="02040604050505020304" pitchFamily="18" charset="0"/>
              </a:rPr>
              <a:t>“The Flight of Youth”</a:t>
            </a:r>
            <a:br>
              <a:rPr lang="ru-RU" dirty="0">
                <a:latin typeface="Century" panose="02040604050505020304" pitchFamily="18" charset="0"/>
              </a:rPr>
            </a:br>
            <a:r>
              <a:rPr lang="en-US" dirty="0">
                <a:latin typeface="Century" panose="02040604050505020304" pitchFamily="18" charset="0"/>
              </a:rPr>
              <a:t>by Richard Henry Stoddard.</a:t>
            </a:r>
            <a:br>
              <a:rPr lang="ru-RU" dirty="0">
                <a:latin typeface="Century" panose="02040604050505020304" pitchFamily="18" charset="0"/>
              </a:rPr>
            </a:br>
            <a:endParaRPr lang="ru-RU" dirty="0"/>
          </a:p>
        </p:txBody>
      </p:sp>
      <p:sp>
        <p:nvSpPr>
          <p:cNvPr id="3" name="Объект 2"/>
          <p:cNvSpPr>
            <a:spLocks noGrp="1"/>
          </p:cNvSpPr>
          <p:nvPr>
            <p:ph idx="1"/>
          </p:nvPr>
        </p:nvSpPr>
        <p:spPr>
          <a:xfrm>
            <a:off x="1649895" y="1537252"/>
            <a:ext cx="8832575" cy="5320748"/>
          </a:xfrm>
        </p:spPr>
        <p:txBody>
          <a:bodyPr numCol="1">
            <a:noAutofit/>
          </a:bodyPr>
          <a:lstStyle/>
          <a:p>
            <a:pPr marL="0" indent="0" algn="ctr">
              <a:buNone/>
            </a:pPr>
            <a:r>
              <a:rPr lang="en-US" dirty="0">
                <a:latin typeface="Century" panose="02040604050505020304" pitchFamily="18" charset="0"/>
              </a:rPr>
              <a:t>There are gains for all our losses,</a:t>
            </a:r>
            <a:br>
              <a:rPr lang="en-US" sz="2000" dirty="0">
                <a:latin typeface="Century" panose="02040604050505020304" pitchFamily="18" charset="0"/>
              </a:rPr>
            </a:br>
            <a:r>
              <a:rPr lang="en-US" dirty="0">
                <a:latin typeface="Century" panose="02040604050505020304" pitchFamily="18" charset="0"/>
              </a:rPr>
              <a:t>  There are balms for all our pain:</a:t>
            </a:r>
            <a:br>
              <a:rPr lang="en-US" sz="2000" dirty="0">
                <a:latin typeface="Century" panose="02040604050505020304" pitchFamily="18" charset="0"/>
              </a:rPr>
            </a:br>
            <a:r>
              <a:rPr lang="en-US" dirty="0">
                <a:latin typeface="Century" panose="02040604050505020304" pitchFamily="18" charset="0"/>
              </a:rPr>
              <a:t>But when youth, the dream, departs,</a:t>
            </a:r>
            <a:br>
              <a:rPr lang="en-US" sz="2000" dirty="0">
                <a:latin typeface="Century" panose="02040604050505020304" pitchFamily="18" charset="0"/>
              </a:rPr>
            </a:br>
            <a:r>
              <a:rPr lang="en-US" dirty="0">
                <a:latin typeface="Century" panose="02040604050505020304" pitchFamily="18" charset="0"/>
              </a:rPr>
              <a:t>It takes something from our hearts,</a:t>
            </a:r>
            <a:br>
              <a:rPr lang="en-US" sz="2000" dirty="0">
                <a:latin typeface="Century" panose="02040604050505020304" pitchFamily="18" charset="0"/>
              </a:rPr>
            </a:br>
            <a:r>
              <a:rPr lang="en-US" dirty="0">
                <a:latin typeface="Century" panose="02040604050505020304" pitchFamily="18" charset="0"/>
              </a:rPr>
              <a:t>  And it never comes again.</a:t>
            </a:r>
            <a:br>
              <a:rPr lang="en-US" sz="2000" dirty="0">
                <a:latin typeface="Century" panose="02040604050505020304" pitchFamily="18" charset="0"/>
              </a:rPr>
            </a:br>
            <a:r>
              <a:rPr lang="en-US" dirty="0">
                <a:latin typeface="Century" panose="02040604050505020304" pitchFamily="18" charset="0"/>
              </a:rPr>
              <a:t>  </a:t>
            </a:r>
            <a:br>
              <a:rPr lang="en-US" sz="2000" dirty="0">
                <a:latin typeface="Century" panose="02040604050505020304" pitchFamily="18" charset="0"/>
              </a:rPr>
            </a:br>
            <a:r>
              <a:rPr lang="en-US" dirty="0">
                <a:latin typeface="Century" panose="02040604050505020304" pitchFamily="18" charset="0"/>
              </a:rPr>
              <a:t>We are stronger, and are better,</a:t>
            </a:r>
            <a:br>
              <a:rPr lang="en-US" sz="2000" dirty="0">
                <a:latin typeface="Century" panose="02040604050505020304" pitchFamily="18" charset="0"/>
              </a:rPr>
            </a:br>
            <a:r>
              <a:rPr lang="en-US" dirty="0">
                <a:latin typeface="Century" panose="02040604050505020304" pitchFamily="18" charset="0"/>
              </a:rPr>
              <a:t>  Under manhood's sterner reign:</a:t>
            </a:r>
            <a:br>
              <a:rPr lang="en-US" sz="2000" dirty="0">
                <a:latin typeface="Century" panose="02040604050505020304" pitchFamily="18" charset="0"/>
              </a:rPr>
            </a:br>
            <a:r>
              <a:rPr lang="en-US" dirty="0">
                <a:latin typeface="Century" panose="02040604050505020304" pitchFamily="18" charset="0"/>
              </a:rPr>
              <a:t>Still we feel that something sweet</a:t>
            </a:r>
            <a:br>
              <a:rPr lang="en-US" sz="2000" dirty="0">
                <a:latin typeface="Century" panose="02040604050505020304" pitchFamily="18" charset="0"/>
              </a:rPr>
            </a:br>
            <a:r>
              <a:rPr lang="en-US" dirty="0">
                <a:latin typeface="Century" panose="02040604050505020304" pitchFamily="18" charset="0"/>
              </a:rPr>
              <a:t>Followed youth, with flying feet,</a:t>
            </a:r>
            <a:br>
              <a:rPr lang="en-US" sz="2000" dirty="0">
                <a:latin typeface="Century" panose="02040604050505020304" pitchFamily="18" charset="0"/>
              </a:rPr>
            </a:br>
            <a:r>
              <a:rPr lang="en-US" dirty="0">
                <a:latin typeface="Century" panose="02040604050505020304" pitchFamily="18" charset="0"/>
              </a:rPr>
              <a:t>  And will never come again.</a:t>
            </a:r>
            <a:br>
              <a:rPr lang="en-US" sz="2000" dirty="0">
                <a:latin typeface="Century" panose="02040604050505020304" pitchFamily="18" charset="0"/>
              </a:rPr>
            </a:br>
            <a:r>
              <a:rPr lang="en-US" dirty="0">
                <a:latin typeface="Century" panose="02040604050505020304" pitchFamily="18" charset="0"/>
              </a:rPr>
              <a:t>  </a:t>
            </a:r>
            <a:br>
              <a:rPr lang="en-US" sz="2000" dirty="0">
                <a:latin typeface="Century" panose="02040604050505020304" pitchFamily="18" charset="0"/>
              </a:rPr>
            </a:br>
            <a:r>
              <a:rPr lang="en-US" dirty="0">
                <a:latin typeface="Century" panose="02040604050505020304" pitchFamily="18" charset="0"/>
              </a:rPr>
              <a:t>Something beautiful is vanished,</a:t>
            </a:r>
            <a:br>
              <a:rPr lang="en-US" sz="2000" dirty="0">
                <a:latin typeface="Century" panose="02040604050505020304" pitchFamily="18" charset="0"/>
              </a:rPr>
            </a:br>
            <a:r>
              <a:rPr lang="en-US" dirty="0">
                <a:latin typeface="Century" panose="02040604050505020304" pitchFamily="18" charset="0"/>
              </a:rPr>
              <a:t>  And we sigh for it in vain:</a:t>
            </a:r>
            <a:br>
              <a:rPr lang="en-US" sz="2000" dirty="0">
                <a:latin typeface="Century" panose="02040604050505020304" pitchFamily="18" charset="0"/>
              </a:rPr>
            </a:br>
            <a:r>
              <a:rPr lang="en-US" dirty="0">
                <a:latin typeface="Century" panose="02040604050505020304" pitchFamily="18" charset="0"/>
              </a:rPr>
              <a:t>We behold it everywhere,</a:t>
            </a:r>
            <a:br>
              <a:rPr lang="en-US" sz="2000" dirty="0">
                <a:latin typeface="Century" panose="02040604050505020304" pitchFamily="18" charset="0"/>
              </a:rPr>
            </a:br>
            <a:r>
              <a:rPr lang="en-US" dirty="0">
                <a:latin typeface="Century" panose="02040604050505020304" pitchFamily="18" charset="0"/>
              </a:rPr>
              <a:t>On the earth, and in the air,</a:t>
            </a:r>
            <a:br>
              <a:rPr lang="en-US" sz="2000" dirty="0">
                <a:latin typeface="Century" panose="02040604050505020304" pitchFamily="18" charset="0"/>
              </a:rPr>
            </a:br>
            <a:r>
              <a:rPr lang="en-US" dirty="0">
                <a:latin typeface="Century" panose="02040604050505020304" pitchFamily="18" charset="0"/>
              </a:rPr>
              <a:t>  But it never comes again.</a:t>
            </a:r>
            <a:br>
              <a:rPr lang="en-US" sz="2000" dirty="0">
                <a:latin typeface="Century" panose="02040604050505020304" pitchFamily="18" charset="0"/>
              </a:rPr>
            </a:br>
            <a:br>
              <a:rPr lang="en-US" sz="2000" dirty="0">
                <a:latin typeface="Century" panose="02040604050505020304" pitchFamily="18" charset="0"/>
              </a:rPr>
            </a:br>
            <a:endParaRPr lang="ru-RU" sz="2000" dirty="0">
              <a:latin typeface="Century" panose="02040604050505020304" pitchFamily="18" charset="0"/>
            </a:endParaRPr>
          </a:p>
        </p:txBody>
      </p:sp>
    </p:spTree>
    <p:extLst>
      <p:ext uri="{BB962C8B-B14F-4D97-AF65-F5344CB8AC3E}">
        <p14:creationId xmlns:p14="http://schemas.microsoft.com/office/powerpoint/2010/main" val="3035603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7809" y="384312"/>
            <a:ext cx="5817704" cy="5910471"/>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a:blip r:embed="rId3"/>
          <a:stretch>
            <a:fillRect/>
          </a:stretch>
        </p:blipFill>
        <p:spPr>
          <a:xfrm>
            <a:off x="6175512" y="384312"/>
            <a:ext cx="5592418" cy="5910471"/>
          </a:xfrm>
          <a:prstGeom prst="rect">
            <a:avLst/>
          </a:prstGeom>
        </p:spPr>
      </p:pic>
    </p:spTree>
    <p:extLst>
      <p:ext uri="{BB962C8B-B14F-4D97-AF65-F5344CB8AC3E}">
        <p14:creationId xmlns:p14="http://schemas.microsoft.com/office/powerpoint/2010/main" val="3903123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9026" y="0"/>
            <a:ext cx="2044108" cy="3299792"/>
          </a:xfrm>
          <a:prstGeom prst="rect">
            <a:avLst/>
          </a:prstGeom>
        </p:spPr>
      </p:pic>
      <p:pic>
        <p:nvPicPr>
          <p:cNvPr id="3" name="Picture 2"/>
          <p:cNvPicPr>
            <a:picLocks noChangeAspect="1"/>
          </p:cNvPicPr>
          <p:nvPr/>
        </p:nvPicPr>
        <p:blipFill>
          <a:blip r:embed="rId3"/>
          <a:stretch>
            <a:fillRect/>
          </a:stretch>
        </p:blipFill>
        <p:spPr>
          <a:xfrm>
            <a:off x="159026" y="3299792"/>
            <a:ext cx="4552990" cy="3558208"/>
          </a:xfrm>
          <a:prstGeom prst="rect">
            <a:avLst/>
          </a:prstGeom>
        </p:spPr>
      </p:pic>
      <p:pic>
        <p:nvPicPr>
          <p:cNvPr id="4" name="Picture 3"/>
          <p:cNvPicPr>
            <a:picLocks noChangeAspect="1"/>
          </p:cNvPicPr>
          <p:nvPr/>
        </p:nvPicPr>
        <p:blipFill>
          <a:blip r:embed="rId4"/>
          <a:stretch>
            <a:fillRect/>
          </a:stretch>
        </p:blipFill>
        <p:spPr>
          <a:xfrm>
            <a:off x="2203134" y="0"/>
            <a:ext cx="6702327" cy="3299792"/>
          </a:xfrm>
          <a:prstGeom prst="rect">
            <a:avLst/>
          </a:prstGeom>
        </p:spPr>
      </p:pic>
      <p:pic>
        <p:nvPicPr>
          <p:cNvPr id="5" name="Picture 4"/>
          <p:cNvPicPr>
            <a:picLocks noChangeAspect="1"/>
          </p:cNvPicPr>
          <p:nvPr/>
        </p:nvPicPr>
        <p:blipFill>
          <a:blip r:embed="rId5"/>
          <a:stretch>
            <a:fillRect/>
          </a:stretch>
        </p:blipFill>
        <p:spPr>
          <a:xfrm>
            <a:off x="4712016" y="3299792"/>
            <a:ext cx="5085584" cy="3558208"/>
          </a:xfrm>
          <a:prstGeom prst="rect">
            <a:avLst/>
          </a:prstGeom>
        </p:spPr>
      </p:pic>
      <p:pic>
        <p:nvPicPr>
          <p:cNvPr id="6" name="Picture 5"/>
          <p:cNvPicPr>
            <a:picLocks noChangeAspect="1"/>
          </p:cNvPicPr>
          <p:nvPr/>
        </p:nvPicPr>
        <p:blipFill>
          <a:blip r:embed="rId6"/>
          <a:stretch>
            <a:fillRect/>
          </a:stretch>
        </p:blipFill>
        <p:spPr>
          <a:xfrm>
            <a:off x="8905461" y="1"/>
            <a:ext cx="3286539" cy="3299792"/>
          </a:xfrm>
          <a:prstGeom prst="rect">
            <a:avLst/>
          </a:prstGeom>
        </p:spPr>
      </p:pic>
      <p:pic>
        <p:nvPicPr>
          <p:cNvPr id="8" name="Picture 7"/>
          <p:cNvPicPr>
            <a:picLocks noChangeAspect="1"/>
          </p:cNvPicPr>
          <p:nvPr/>
        </p:nvPicPr>
        <p:blipFill>
          <a:blip r:embed="rId7"/>
          <a:stretch>
            <a:fillRect/>
          </a:stretch>
        </p:blipFill>
        <p:spPr>
          <a:xfrm>
            <a:off x="9488558" y="3299792"/>
            <a:ext cx="2766568" cy="3558208"/>
          </a:xfrm>
          <a:prstGeom prst="rect">
            <a:avLst/>
          </a:prstGeom>
        </p:spPr>
      </p:pic>
    </p:spTree>
    <p:extLst>
      <p:ext uri="{BB962C8B-B14F-4D97-AF65-F5344CB8AC3E}">
        <p14:creationId xmlns:p14="http://schemas.microsoft.com/office/powerpoint/2010/main" val="2275847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7744" y="114300"/>
            <a:ext cx="4890604" cy="4338430"/>
          </a:xfrm>
          <a:prstGeom prst="rect">
            <a:avLst/>
          </a:prstGeom>
        </p:spPr>
      </p:pic>
      <p:pic>
        <p:nvPicPr>
          <p:cNvPr id="3" name="Picture 2"/>
          <p:cNvPicPr>
            <a:picLocks noChangeAspect="1"/>
          </p:cNvPicPr>
          <p:nvPr/>
        </p:nvPicPr>
        <p:blipFill>
          <a:blip r:embed="rId3"/>
          <a:stretch>
            <a:fillRect/>
          </a:stretch>
        </p:blipFill>
        <p:spPr>
          <a:xfrm>
            <a:off x="5168348" y="1"/>
            <a:ext cx="6665843" cy="4452730"/>
          </a:xfrm>
          <a:prstGeom prst="rect">
            <a:avLst/>
          </a:prstGeom>
        </p:spPr>
      </p:pic>
      <p:pic>
        <p:nvPicPr>
          <p:cNvPr id="4" name="Picture 3"/>
          <p:cNvPicPr>
            <a:picLocks noChangeAspect="1"/>
          </p:cNvPicPr>
          <p:nvPr/>
        </p:nvPicPr>
        <p:blipFill>
          <a:blip r:embed="rId4"/>
          <a:stretch>
            <a:fillRect/>
          </a:stretch>
        </p:blipFill>
        <p:spPr>
          <a:xfrm>
            <a:off x="277744" y="4134678"/>
            <a:ext cx="4890604" cy="2723322"/>
          </a:xfrm>
          <a:prstGeom prst="rect">
            <a:avLst/>
          </a:prstGeom>
        </p:spPr>
      </p:pic>
      <p:pic>
        <p:nvPicPr>
          <p:cNvPr id="5" name="Picture 4"/>
          <p:cNvPicPr>
            <a:picLocks noChangeAspect="1"/>
          </p:cNvPicPr>
          <p:nvPr/>
        </p:nvPicPr>
        <p:blipFill>
          <a:blip r:embed="rId5"/>
          <a:stretch>
            <a:fillRect/>
          </a:stretch>
        </p:blipFill>
        <p:spPr>
          <a:xfrm>
            <a:off x="5168348" y="3511827"/>
            <a:ext cx="6665843" cy="3346174"/>
          </a:xfrm>
          <a:prstGeom prst="rect">
            <a:avLst/>
          </a:prstGeom>
        </p:spPr>
      </p:pic>
    </p:spTree>
    <p:extLst>
      <p:ext uri="{BB962C8B-B14F-4D97-AF65-F5344CB8AC3E}">
        <p14:creationId xmlns:p14="http://schemas.microsoft.com/office/powerpoint/2010/main" val="93102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The word “youth”</a:t>
            </a:r>
            <a:endParaRPr lang="ru-RU" dirty="0"/>
          </a:p>
        </p:txBody>
      </p:sp>
      <p:sp>
        <p:nvSpPr>
          <p:cNvPr id="3" name="Объект 2"/>
          <p:cNvSpPr>
            <a:spLocks noGrp="1"/>
          </p:cNvSpPr>
          <p:nvPr>
            <p:ph idx="1"/>
          </p:nvPr>
        </p:nvSpPr>
        <p:spPr>
          <a:xfrm>
            <a:off x="406400" y="1511300"/>
            <a:ext cx="10922000" cy="5003800"/>
          </a:xfrm>
        </p:spPr>
        <p:txBody>
          <a:bodyPr>
            <a:normAutofit fontScale="92500" lnSpcReduction="20000"/>
          </a:bodyPr>
          <a:lstStyle/>
          <a:p>
            <a:pPr marL="0" indent="0">
              <a:buNone/>
            </a:pPr>
            <a:r>
              <a:rPr lang="en-US" dirty="0"/>
              <a:t>	</a:t>
            </a:r>
            <a:r>
              <a:rPr lang="en-US" b="1" dirty="0"/>
              <a:t>1.[in singular] </a:t>
            </a:r>
            <a:r>
              <a:rPr lang="en-US" dirty="0"/>
              <a:t>The period between childhood and adult age:</a:t>
            </a:r>
            <a:endParaRPr lang="ru-RU" dirty="0"/>
          </a:p>
          <a:p>
            <a:pPr marL="0" indent="0">
              <a:buNone/>
            </a:pPr>
            <a:r>
              <a:rPr lang="en-US" dirty="0"/>
              <a:t>‘he had been a keen sportsman in his youth’</a:t>
            </a:r>
            <a:endParaRPr lang="ru-RU" dirty="0"/>
          </a:p>
          <a:p>
            <a:pPr marL="0" indent="0">
              <a:buNone/>
            </a:pPr>
            <a:r>
              <a:rPr lang="en-US" dirty="0"/>
              <a:t>	</a:t>
            </a:r>
            <a:r>
              <a:rPr lang="en-US" b="1" dirty="0"/>
              <a:t>1.1[mass noun] </a:t>
            </a:r>
            <a:r>
              <a:rPr lang="en-US" dirty="0"/>
              <a:t>The qualities of vigor, freshness, or immaturity as associated with being young:</a:t>
            </a:r>
            <a:endParaRPr lang="ru-RU" dirty="0"/>
          </a:p>
          <a:p>
            <a:pPr marL="0" indent="0">
              <a:buNone/>
            </a:pPr>
            <a:r>
              <a:rPr lang="en-US" dirty="0"/>
              <a:t>‘she imagined her youth and beauty fading’</a:t>
            </a:r>
          </a:p>
          <a:p>
            <a:pPr marL="0" indent="0">
              <a:buNone/>
            </a:pPr>
            <a:endParaRPr lang="ru-RU" dirty="0"/>
          </a:p>
          <a:p>
            <a:pPr marL="0" indent="0">
              <a:buNone/>
            </a:pPr>
            <a:r>
              <a:rPr lang="en-US" dirty="0"/>
              <a:t>vigor – </a:t>
            </a:r>
            <a:r>
              <a:rPr lang="ru-RU" dirty="0"/>
              <a:t>сила</a:t>
            </a:r>
            <a:r>
              <a:rPr lang="en-US" dirty="0"/>
              <a:t>, </a:t>
            </a:r>
            <a:r>
              <a:rPr lang="ru-RU" dirty="0"/>
              <a:t>энергия</a:t>
            </a:r>
          </a:p>
          <a:p>
            <a:pPr marL="0" indent="0">
              <a:buNone/>
            </a:pPr>
            <a:r>
              <a:rPr lang="en-US" dirty="0"/>
              <a:t>Immaturity – </a:t>
            </a:r>
            <a:r>
              <a:rPr lang="ru-RU" dirty="0"/>
              <a:t>незрелость</a:t>
            </a:r>
            <a:endParaRPr lang="en-US" dirty="0"/>
          </a:p>
          <a:p>
            <a:pPr marL="0" indent="0">
              <a:buNone/>
            </a:pPr>
            <a:endParaRPr lang="ru-RU" dirty="0"/>
          </a:p>
          <a:p>
            <a:pPr marL="0" indent="0">
              <a:buNone/>
            </a:pPr>
            <a:r>
              <a:rPr lang="en-US" dirty="0"/>
              <a:t>	</a:t>
            </a:r>
            <a:r>
              <a:rPr lang="en-US" b="1" dirty="0"/>
              <a:t>2. A young man</a:t>
            </a:r>
            <a:r>
              <a:rPr lang="en-US" dirty="0"/>
              <a:t>:</a:t>
            </a:r>
            <a:endParaRPr lang="ru-RU" dirty="0"/>
          </a:p>
          <a:p>
            <a:pPr marL="0" indent="0">
              <a:buNone/>
            </a:pPr>
            <a:r>
              <a:rPr lang="en-US" dirty="0"/>
              <a:t>‘he was attacked by a gang of youths’</a:t>
            </a:r>
            <a:endParaRPr lang="ru-RU" dirty="0"/>
          </a:p>
          <a:p>
            <a:pPr marL="0" indent="0">
              <a:buNone/>
            </a:pPr>
            <a:r>
              <a:rPr lang="en-US" dirty="0"/>
              <a:t>	</a:t>
            </a:r>
            <a:r>
              <a:rPr lang="en-US" b="1" dirty="0"/>
              <a:t>2.1.[treated as singular or plural] </a:t>
            </a:r>
            <a:r>
              <a:rPr lang="en-US" dirty="0"/>
              <a:t>Young people considered as a group:</a:t>
            </a:r>
            <a:endParaRPr lang="ru-RU" dirty="0"/>
          </a:p>
          <a:p>
            <a:pPr marL="0" indent="0">
              <a:buNone/>
            </a:pPr>
            <a:r>
              <a:rPr lang="en-US" dirty="0"/>
              <a:t>‘black youth has experienced high levels of racial discrimination’</a:t>
            </a:r>
            <a:endParaRPr lang="ru-RU" dirty="0"/>
          </a:p>
          <a:p>
            <a:pPr marL="0" indent="0">
              <a:buNone/>
            </a:pPr>
            <a:r>
              <a:rPr lang="en-US" dirty="0"/>
              <a:t>[as modifier] ‘youth culture’</a:t>
            </a:r>
            <a:endParaRPr lang="ru-RU" dirty="0"/>
          </a:p>
        </p:txBody>
      </p:sp>
    </p:spTree>
    <p:extLst>
      <p:ext uri="{BB962C8B-B14F-4D97-AF65-F5344CB8AC3E}">
        <p14:creationId xmlns:p14="http://schemas.microsoft.com/office/powerpoint/2010/main" val="1629818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571307398"/>
              </p:ext>
            </p:extLst>
          </p:nvPr>
        </p:nvGraphicFramePr>
        <p:xfrm>
          <a:off x="736600" y="825500"/>
          <a:ext cx="9004300" cy="5372101"/>
        </p:xfrm>
        <a:graphic>
          <a:graphicData uri="http://schemas.openxmlformats.org/drawingml/2006/table">
            <a:tbl>
              <a:tblPr firstRow="1" firstCol="1" bandRow="1">
                <a:tableStyleId>{5C22544A-7EE6-4342-B048-85BDC9FD1C3A}</a:tableStyleId>
              </a:tblPr>
              <a:tblGrid>
                <a:gridCol w="4501668">
                  <a:extLst>
                    <a:ext uri="{9D8B030D-6E8A-4147-A177-3AD203B41FA5}">
                      <a16:colId xmlns:a16="http://schemas.microsoft.com/office/drawing/2014/main" val="1850396935"/>
                    </a:ext>
                  </a:extLst>
                </a:gridCol>
                <a:gridCol w="4502632">
                  <a:extLst>
                    <a:ext uri="{9D8B030D-6E8A-4147-A177-3AD203B41FA5}">
                      <a16:colId xmlns:a16="http://schemas.microsoft.com/office/drawing/2014/main" val="1785303533"/>
                    </a:ext>
                  </a:extLst>
                </a:gridCol>
              </a:tblGrid>
              <a:tr h="671111">
                <a:tc>
                  <a:txBody>
                    <a:bodyPr/>
                    <a:lstStyle/>
                    <a:p>
                      <a:pPr algn="ctr">
                        <a:lnSpc>
                          <a:spcPct val="107000"/>
                        </a:lnSpc>
                        <a:spcAft>
                          <a:spcPts val="0"/>
                        </a:spcAft>
                      </a:pPr>
                      <a:r>
                        <a:rPr lang="en-US" sz="2400">
                          <a:effectLst/>
                        </a:rPr>
                        <a:t>Positive youth  qualities</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2400">
                          <a:effectLst/>
                        </a:rPr>
                        <a:t>Negative youth qualities</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3142445"/>
                  </a:ext>
                </a:extLst>
              </a:tr>
              <a:tr h="671570">
                <a:tc>
                  <a:txBody>
                    <a:bodyPr/>
                    <a:lstStyle/>
                    <a:p>
                      <a:pPr>
                        <a:lnSpc>
                          <a:spcPct val="107000"/>
                        </a:lnSpc>
                        <a:spcAft>
                          <a:spcPts val="0"/>
                        </a:spcAft>
                      </a:pPr>
                      <a:r>
                        <a:rPr lang="en-US" sz="2400" dirty="0">
                          <a:effectLst/>
                        </a:rPr>
                        <a:t>energy</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a:effectLst/>
                        </a:rPr>
                        <a:t>aggressiveness</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45785872"/>
                  </a:ext>
                </a:extLst>
              </a:tr>
              <a:tr h="671570">
                <a:tc>
                  <a:txBody>
                    <a:bodyPr/>
                    <a:lstStyle/>
                    <a:p>
                      <a:pPr>
                        <a:lnSpc>
                          <a:spcPct val="107000"/>
                        </a:lnSpc>
                        <a:spcAft>
                          <a:spcPts val="0"/>
                        </a:spcAft>
                      </a:pPr>
                      <a:r>
                        <a:rPr lang="en-US" sz="2400">
                          <a:effectLst/>
                        </a:rPr>
                        <a:t>attractiveness</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a:effectLst/>
                        </a:rPr>
                        <a:t>self-absorbed</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85184182"/>
                  </a:ext>
                </a:extLst>
              </a:tr>
              <a:tr h="671570">
                <a:tc>
                  <a:txBody>
                    <a:bodyPr/>
                    <a:lstStyle/>
                    <a:p>
                      <a:pPr>
                        <a:lnSpc>
                          <a:spcPct val="107000"/>
                        </a:lnSpc>
                        <a:spcAft>
                          <a:spcPts val="0"/>
                        </a:spcAft>
                      </a:pPr>
                      <a:r>
                        <a:rPr lang="en-US" sz="2400">
                          <a:effectLst/>
                        </a:rPr>
                        <a:t>activeness</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a:effectLst/>
                        </a:rPr>
                        <a:t>selfishness</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89835345"/>
                  </a:ext>
                </a:extLst>
              </a:tr>
              <a:tr h="671570">
                <a:tc>
                  <a:txBody>
                    <a:bodyPr/>
                    <a:lstStyle/>
                    <a:p>
                      <a:pPr>
                        <a:lnSpc>
                          <a:spcPct val="107000"/>
                        </a:lnSpc>
                        <a:spcAft>
                          <a:spcPts val="0"/>
                        </a:spcAft>
                      </a:pPr>
                      <a:r>
                        <a:rPr lang="en-US" sz="2400">
                          <a:effectLst/>
                        </a:rPr>
                        <a:t>self-improvement</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a:effectLst/>
                        </a:rPr>
                        <a:t>inconsistency</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44493325"/>
                  </a:ext>
                </a:extLst>
              </a:tr>
              <a:tr h="671570">
                <a:tc>
                  <a:txBody>
                    <a:bodyPr/>
                    <a:lstStyle/>
                    <a:p>
                      <a:pPr>
                        <a:lnSpc>
                          <a:spcPct val="107000"/>
                        </a:lnSpc>
                        <a:spcAft>
                          <a:spcPts val="0"/>
                        </a:spcAft>
                      </a:pPr>
                      <a:r>
                        <a:rPr lang="en-US" sz="2400">
                          <a:effectLst/>
                        </a:rPr>
                        <a:t>curiosity</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a:effectLst/>
                        </a:rPr>
                        <a:t>self-importance</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66741431"/>
                  </a:ext>
                </a:extLst>
              </a:tr>
              <a:tr h="671570">
                <a:tc>
                  <a:txBody>
                    <a:bodyPr/>
                    <a:lstStyle/>
                    <a:p>
                      <a:pPr>
                        <a:lnSpc>
                          <a:spcPct val="107000"/>
                        </a:lnSpc>
                        <a:spcAft>
                          <a:spcPts val="0"/>
                        </a:spcAft>
                      </a:pPr>
                      <a:r>
                        <a:rPr lang="en-US" sz="2400">
                          <a:effectLst/>
                        </a:rPr>
                        <a:t>creativeness</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a:effectLst/>
                        </a:rPr>
                        <a:t>inexperience</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27920636"/>
                  </a:ext>
                </a:extLst>
              </a:tr>
              <a:tr h="671570">
                <a:tc>
                  <a:txBody>
                    <a:bodyPr/>
                    <a:lstStyle/>
                    <a:p>
                      <a:pPr>
                        <a:lnSpc>
                          <a:spcPct val="107000"/>
                        </a:lnSpc>
                        <a:spcAft>
                          <a:spcPts val="0"/>
                        </a:spcAft>
                      </a:pPr>
                      <a:r>
                        <a:rPr lang="en-US" sz="2400">
                          <a:effectLst/>
                        </a:rPr>
                        <a:t>mobility</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400" dirty="0">
                          <a:effectLst/>
                        </a:rPr>
                        <a:t>misunderstanding</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18724614"/>
                  </a:ext>
                </a:extLst>
              </a:tr>
            </a:tbl>
          </a:graphicData>
        </a:graphic>
      </p:graphicFrame>
    </p:spTree>
    <p:extLst>
      <p:ext uri="{BB962C8B-B14F-4D97-AF65-F5344CB8AC3E}">
        <p14:creationId xmlns:p14="http://schemas.microsoft.com/office/powerpoint/2010/main" val="3908179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8312" y="266700"/>
            <a:ext cx="9691688" cy="3928781"/>
          </a:xfrm>
        </p:spPr>
        <p:txBody>
          <a:bodyPr/>
          <a:lstStyle/>
          <a:p>
            <a:pPr marL="0" indent="0">
              <a:buNone/>
            </a:pPr>
            <a:r>
              <a:rPr lang="en-US" sz="1600" u="sng" dirty="0"/>
              <a:t>Task 3</a:t>
            </a:r>
            <a:r>
              <a:rPr lang="en-US" sz="1600" dirty="0"/>
              <a:t>. These are photos from your photo album. Choose one photo to describe to your friend. You will have to start speaking in 1.5 minutes and will speak for not more than 2 minutes (12–15 sentences). In your talk remember to speak about: </a:t>
            </a:r>
            <a:endParaRPr lang="ru-RU" sz="1600" dirty="0"/>
          </a:p>
          <a:p>
            <a:pPr marL="0" indent="0">
              <a:buNone/>
            </a:pPr>
            <a:r>
              <a:rPr lang="en-US" sz="1600" dirty="0"/>
              <a:t>• where and when the photo was taken </a:t>
            </a:r>
            <a:endParaRPr lang="ru-RU" sz="1600" dirty="0"/>
          </a:p>
          <a:p>
            <a:pPr marL="0" indent="0">
              <a:buNone/>
            </a:pPr>
            <a:r>
              <a:rPr lang="en-US" sz="1600" dirty="0"/>
              <a:t> • what/who is in the photo  • what is happening  </a:t>
            </a:r>
            <a:endParaRPr lang="ru-RU" sz="1600" dirty="0"/>
          </a:p>
          <a:p>
            <a:pPr marL="0" indent="0">
              <a:buNone/>
            </a:pPr>
            <a:r>
              <a:rPr lang="en-US" sz="1600" dirty="0"/>
              <a:t>• why you keep the photo in your album  </a:t>
            </a:r>
            <a:endParaRPr lang="ru-RU" sz="1600" dirty="0"/>
          </a:p>
          <a:p>
            <a:pPr marL="0" indent="0">
              <a:buNone/>
            </a:pPr>
            <a:r>
              <a:rPr lang="en-US" sz="1600" dirty="0"/>
              <a:t>• why you decided to show the picture to your friend </a:t>
            </a:r>
            <a:endParaRPr lang="ru-RU" sz="1600" dirty="0"/>
          </a:p>
          <a:p>
            <a:pPr marL="0" indent="0">
              <a:buNone/>
            </a:pPr>
            <a:r>
              <a:rPr lang="en-US" sz="1600" dirty="0"/>
              <a:t> You have to talk continuously, starting with: “I’ve chosen photo number …”</a:t>
            </a:r>
            <a:endParaRPr lang="ru-RU" sz="1600" dirty="0"/>
          </a:p>
          <a:p>
            <a:endParaRPr lang="ru-RU" dirty="0"/>
          </a:p>
        </p:txBody>
      </p:sp>
      <p:pic>
        <p:nvPicPr>
          <p:cNvPr id="6" name="Рисунок 5"/>
          <p:cNvPicPr>
            <a:picLocks noChangeAspect="1"/>
          </p:cNvPicPr>
          <p:nvPr/>
        </p:nvPicPr>
        <p:blipFill>
          <a:blip r:embed="rId2"/>
          <a:stretch>
            <a:fillRect/>
          </a:stretch>
        </p:blipFill>
        <p:spPr>
          <a:xfrm>
            <a:off x="8268558" y="3354182"/>
            <a:ext cx="3707542" cy="2424317"/>
          </a:xfrm>
          <a:prstGeom prst="rect">
            <a:avLst/>
          </a:prstGeom>
        </p:spPr>
      </p:pic>
      <p:pic>
        <p:nvPicPr>
          <p:cNvPr id="7" name="Рисунок 6"/>
          <p:cNvPicPr>
            <a:picLocks noChangeAspect="1"/>
          </p:cNvPicPr>
          <p:nvPr/>
        </p:nvPicPr>
        <p:blipFill>
          <a:blip r:embed="rId3"/>
          <a:stretch>
            <a:fillRect/>
          </a:stretch>
        </p:blipFill>
        <p:spPr>
          <a:xfrm>
            <a:off x="3940176" y="3354183"/>
            <a:ext cx="3705224" cy="2424315"/>
          </a:xfrm>
          <a:prstGeom prst="rect">
            <a:avLst/>
          </a:prstGeom>
        </p:spPr>
      </p:pic>
      <p:pic>
        <p:nvPicPr>
          <p:cNvPr id="8" name="Рисунок 7"/>
          <p:cNvPicPr>
            <a:picLocks noChangeAspect="1"/>
          </p:cNvPicPr>
          <p:nvPr/>
        </p:nvPicPr>
        <p:blipFill>
          <a:blip r:embed="rId4"/>
          <a:stretch>
            <a:fillRect/>
          </a:stretch>
        </p:blipFill>
        <p:spPr>
          <a:xfrm>
            <a:off x="468312" y="3354184"/>
            <a:ext cx="2889912" cy="2424315"/>
          </a:xfrm>
          <a:prstGeom prst="rect">
            <a:avLst/>
          </a:prstGeom>
        </p:spPr>
      </p:pic>
    </p:spTree>
    <p:extLst>
      <p:ext uri="{BB962C8B-B14F-4D97-AF65-F5344CB8AC3E}">
        <p14:creationId xmlns:p14="http://schemas.microsoft.com/office/powerpoint/2010/main" val="3789808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2607" y="165100"/>
            <a:ext cx="9701193" cy="3073400"/>
          </a:xfrm>
        </p:spPr>
        <p:txBody>
          <a:bodyPr numCol="2">
            <a:normAutofit fontScale="77500" lnSpcReduction="20000"/>
          </a:bodyPr>
          <a:lstStyle/>
          <a:p>
            <a:pPr marL="0" indent="0">
              <a:buNone/>
            </a:pPr>
            <a:r>
              <a:rPr lang="en-US" u="sng" dirty="0"/>
              <a:t>Task 4</a:t>
            </a:r>
            <a:r>
              <a:rPr lang="en-US" dirty="0"/>
              <a:t>. Study the two photographs. In 1.5 minutes be ready to compare and contrast the photographs: give a brief description of the photos (action, location) </a:t>
            </a:r>
            <a:endParaRPr lang="ru-RU" dirty="0"/>
          </a:p>
          <a:p>
            <a:r>
              <a:rPr lang="en-US" dirty="0"/>
              <a:t> • say what the pictures have in common </a:t>
            </a:r>
            <a:endParaRPr lang="ru-RU" dirty="0"/>
          </a:p>
          <a:p>
            <a:r>
              <a:rPr lang="en-US" dirty="0"/>
              <a:t>• say in what way the pictures are different</a:t>
            </a:r>
            <a:endParaRPr lang="ru-RU" dirty="0"/>
          </a:p>
          <a:p>
            <a:r>
              <a:rPr lang="en-US" dirty="0"/>
              <a:t>  • say which of the ways of reading a book presented in the pictures you’d prefer </a:t>
            </a:r>
            <a:endParaRPr lang="ru-RU" dirty="0"/>
          </a:p>
          <a:p>
            <a:r>
              <a:rPr lang="en-US" dirty="0"/>
              <a:t> • explain why </a:t>
            </a:r>
            <a:endParaRPr lang="ru-RU" dirty="0"/>
          </a:p>
          <a:p>
            <a:r>
              <a:rPr lang="en-US" dirty="0"/>
              <a:t>You will speak for not more than 2 minutes (12–15 sentences). You have to talk continuously. </a:t>
            </a:r>
            <a:endParaRPr lang="ru-RU" dirty="0"/>
          </a:p>
          <a:p>
            <a:pPr marL="0" indent="0">
              <a:buNone/>
            </a:pPr>
            <a:endParaRPr lang="ru-RU"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ru-RU" dirty="0"/>
          </a:p>
        </p:txBody>
      </p:sp>
      <p:pic>
        <p:nvPicPr>
          <p:cNvPr id="4" name="Рисунок 3"/>
          <p:cNvPicPr>
            <a:picLocks noChangeAspect="1"/>
          </p:cNvPicPr>
          <p:nvPr/>
        </p:nvPicPr>
        <p:blipFill>
          <a:blip r:embed="rId2"/>
          <a:stretch>
            <a:fillRect/>
          </a:stretch>
        </p:blipFill>
        <p:spPr>
          <a:xfrm>
            <a:off x="6070600" y="3619642"/>
            <a:ext cx="5073650" cy="2855740"/>
          </a:xfrm>
          <a:prstGeom prst="rect">
            <a:avLst/>
          </a:prstGeom>
        </p:spPr>
      </p:pic>
      <p:pic>
        <p:nvPicPr>
          <p:cNvPr id="5" name="Рисунок 4"/>
          <p:cNvPicPr>
            <a:picLocks noChangeAspect="1"/>
          </p:cNvPicPr>
          <p:nvPr/>
        </p:nvPicPr>
        <p:blipFill>
          <a:blip r:embed="rId3"/>
          <a:stretch>
            <a:fillRect/>
          </a:stretch>
        </p:blipFill>
        <p:spPr>
          <a:xfrm>
            <a:off x="1017607" y="3596887"/>
            <a:ext cx="4316393" cy="2878495"/>
          </a:xfrm>
          <a:prstGeom prst="rect">
            <a:avLst/>
          </a:prstGeom>
        </p:spPr>
      </p:pic>
    </p:spTree>
    <p:extLst>
      <p:ext uri="{BB962C8B-B14F-4D97-AF65-F5344CB8AC3E}">
        <p14:creationId xmlns:p14="http://schemas.microsoft.com/office/powerpoint/2010/main" val="2698622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dirty="0"/>
              <a:t>Home task</a:t>
            </a:r>
            <a:endParaRPr lang="ru-RU" dirty="0"/>
          </a:p>
        </p:txBody>
      </p:sp>
      <p:sp>
        <p:nvSpPr>
          <p:cNvPr id="3" name="Объект 2"/>
          <p:cNvSpPr>
            <a:spLocks noGrp="1"/>
          </p:cNvSpPr>
          <p:nvPr>
            <p:ph idx="1"/>
          </p:nvPr>
        </p:nvSpPr>
        <p:spPr>
          <a:xfrm>
            <a:off x="808383" y="2014331"/>
            <a:ext cx="10535478" cy="4479234"/>
          </a:xfrm>
        </p:spPr>
        <p:txBody>
          <a:bodyPr>
            <a:normAutofit/>
          </a:bodyPr>
          <a:lstStyle/>
          <a:p>
            <a:r>
              <a:rPr lang="en-US" sz="4000" b="1" u="sng" dirty="0">
                <a:latin typeface="Century" panose="02040604050505020304" pitchFamily="18" charset="0"/>
              </a:rPr>
              <a:t>Basic level</a:t>
            </a:r>
            <a:r>
              <a:rPr lang="en-US" sz="4000" dirty="0">
                <a:latin typeface="Century" panose="02040604050505020304" pitchFamily="18" charset="0"/>
              </a:rPr>
              <a:t>: Write a letter to your friend by theme «The youth’s problems in my country»</a:t>
            </a:r>
          </a:p>
          <a:p>
            <a:r>
              <a:rPr lang="en-US" sz="4000" b="1" u="sng" dirty="0">
                <a:latin typeface="Century" panose="02040604050505020304" pitchFamily="18" charset="0"/>
              </a:rPr>
              <a:t>Advanced level</a:t>
            </a:r>
            <a:r>
              <a:rPr lang="en-US" sz="4000" dirty="0">
                <a:latin typeface="Century" panose="02040604050505020304" pitchFamily="18" charset="0"/>
              </a:rPr>
              <a:t>: Write an essay «Some people say that modern young people are carefree»</a:t>
            </a:r>
            <a:endParaRPr lang="ru-RU" sz="4000" dirty="0">
              <a:latin typeface="Century" panose="02040604050505020304" pitchFamily="18" charset="0"/>
            </a:endParaRPr>
          </a:p>
        </p:txBody>
      </p:sp>
    </p:spTree>
    <p:extLst>
      <p:ext uri="{BB962C8B-B14F-4D97-AF65-F5344CB8AC3E}">
        <p14:creationId xmlns:p14="http://schemas.microsoft.com/office/powerpoint/2010/main" val="3216603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1669" y="3233530"/>
            <a:ext cx="4638261" cy="1417981"/>
          </a:xfrm>
        </p:spPr>
        <p:txBody>
          <a:bodyPr>
            <a:noAutofit/>
          </a:bodyPr>
          <a:lstStyle/>
          <a:p>
            <a:pPr marL="0" indent="0" algn="ctr">
              <a:buNone/>
            </a:pPr>
            <a:r>
              <a:rPr lang="en-US" sz="4400" dirty="0"/>
              <a:t>Thank you </a:t>
            </a:r>
          </a:p>
          <a:p>
            <a:pPr marL="0" indent="0" algn="ctr">
              <a:buNone/>
            </a:pPr>
            <a:r>
              <a:rPr lang="en-US" sz="4400" dirty="0"/>
              <a:t>for the lesson.</a:t>
            </a:r>
            <a:endParaRPr lang="ru-RU" sz="4400" dirty="0"/>
          </a:p>
        </p:txBody>
      </p:sp>
    </p:spTree>
    <p:extLst>
      <p:ext uri="{BB962C8B-B14F-4D97-AF65-F5344CB8AC3E}">
        <p14:creationId xmlns:p14="http://schemas.microsoft.com/office/powerpoint/2010/main" val="22400544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docProps/app.xml><?xml version="1.0" encoding="utf-8"?>
<Properties xmlns="http://schemas.openxmlformats.org/officeDocument/2006/extended-properties" xmlns:vt="http://schemas.openxmlformats.org/officeDocument/2006/docPropsVTypes">
  <Template>Ion</Template>
  <TotalTime>243</TotalTime>
  <Words>299</Words>
  <Application>Microsoft Office PowerPoint</Application>
  <PresentationFormat>Widescreen</PresentationFormat>
  <Paragraphs>58</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Century</vt:lpstr>
      <vt:lpstr>Century Gothic</vt:lpstr>
      <vt:lpstr>Times New Roman</vt:lpstr>
      <vt:lpstr>Wingdings 3</vt:lpstr>
      <vt:lpstr>Ион</vt:lpstr>
      <vt:lpstr>Who is who?</vt:lpstr>
      <vt:lpstr>“The Flight of Youth” by Richard Henry Stoddard. </vt:lpstr>
      <vt:lpstr>PowerPoint Presentation</vt:lpstr>
      <vt:lpstr>PowerPoint Presentation</vt:lpstr>
      <vt:lpstr>PowerPoint Presentation</vt:lpstr>
      <vt:lpstr>The word “youth”</vt:lpstr>
      <vt:lpstr>PowerPoint Presentation</vt:lpstr>
      <vt:lpstr>PowerPoint Presentation</vt:lpstr>
      <vt:lpstr>PowerPoint Presentation</vt:lpstr>
      <vt:lpstr>Home task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is who?</dc:title>
  <dc:creator>Анна Тилинина</dc:creator>
  <cp:lastModifiedBy>Максим</cp:lastModifiedBy>
  <cp:revision>11</cp:revision>
  <dcterms:created xsi:type="dcterms:W3CDTF">2017-01-23T15:49:00Z</dcterms:created>
  <dcterms:modified xsi:type="dcterms:W3CDTF">2017-01-24T11:38:42Z</dcterms:modified>
</cp:coreProperties>
</file>